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6DC1C-9655-4E37-8789-69911E42E631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E4F80-2B2F-4D3E-9E95-299BF8B7F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0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D75C-2D26-46E0-BD02-B231D913FF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D75C-2D26-46E0-BD02-B231D913FF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6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D75C-2D26-46E0-BD02-B231D913FF7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7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01241"/>
            <a:ext cx="8020056" cy="1028699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738535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7819" y="720842"/>
            <a:ext cx="889927" cy="934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88641"/>
            <a:ext cx="1120140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67784" y="908721"/>
            <a:ext cx="11250083" cy="544604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629401"/>
            <a:ext cx="28448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629401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0EF316-94BA-477D-B780-16B040AE1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7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9078D-6295-4DBD-B81D-DD7B1EC88A1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08AC3-93B0-44AF-A373-986941D58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8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77441"/>
            <a:ext cx="8020056" cy="548640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41064" y="3380421"/>
            <a:ext cx="8020056" cy="1158240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941064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9235" y="714103"/>
            <a:ext cx="966651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35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632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74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61853" y="422911"/>
            <a:ext cx="10511247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712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04240" y="1024891"/>
            <a:ext cx="1068832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227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85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9078D-6295-4DBD-B81D-DD7B1EC88A1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08AC3-93B0-44AF-A373-986941D58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98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5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24800"/>
            <a:ext cx="10515600" cy="48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800080" y="6356352"/>
            <a:ext cx="553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2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7373" y="2617573"/>
            <a:ext cx="10879254" cy="990600"/>
          </a:xfrm>
        </p:spPr>
        <p:txBody>
          <a:bodyPr>
            <a:normAutofit fontScale="90000"/>
          </a:bodyPr>
          <a:lstStyle/>
          <a:p>
            <a:r>
              <a:rPr lang="ru-RU" sz="3400" b="0" dirty="0"/>
              <a:t>Линейка «1С-Рейтинг: Финансы и Бюджетирование»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ru-RU" sz="3400" dirty="0"/>
              <a:t>Управление закупками предприятия</a:t>
            </a:r>
            <a:endParaRPr lang="en-US" sz="3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1057373" y="3832654"/>
            <a:ext cx="7221653" cy="854676"/>
          </a:xfrm>
          <a:noFill/>
          <a:ln/>
        </p:spPr>
        <p:txBody>
          <a:bodyPr>
            <a:noAutofit/>
          </a:bodyPr>
          <a:lstStyle/>
          <a:p>
            <a:r>
              <a:rPr lang="ru-RU" sz="2400" dirty="0" smtClean="0"/>
              <a:t>организация процессов снабжения и закупок с целью повышения их эффективности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33308" y="6047133"/>
            <a:ext cx="5558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Программные продукты:</a:t>
            </a:r>
          </a:p>
          <a:p>
            <a:r>
              <a:rPr lang="ru-RU" sz="1400" dirty="0"/>
              <a:t>1С-Рейтинг: Комплексное управление финансами и бюджетирование;</a:t>
            </a:r>
          </a:p>
          <a:p>
            <a:r>
              <a:rPr lang="ru-RU" sz="1400" dirty="0"/>
              <a:t>1С-Рейтинг: Управление финансами строительной организации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262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538" y="422911"/>
            <a:ext cx="10536899" cy="57912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Формирование </a:t>
            </a:r>
            <a:r>
              <a:rPr lang="ru-RU" sz="3600" dirty="0" smtClean="0"/>
              <a:t>заказов поставщикам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68" y="1825162"/>
            <a:ext cx="8603726" cy="175275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295801" y="3861049"/>
            <a:ext cx="5596593" cy="1368152"/>
          </a:xfrm>
          <a:prstGeom prst="wedgeRoundRectCallout">
            <a:avLst>
              <a:gd name="adj1" fmla="val -30239"/>
              <a:gd name="adj2" fmla="val -74845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На основании планов закупок имеется возможность </a:t>
            </a:r>
            <a:r>
              <a:rPr lang="ru-RU" sz="1400" b="1" dirty="0"/>
              <a:t>формировать заказы поставщикам</a:t>
            </a:r>
            <a:r>
              <a:rPr lang="ru-RU" sz="1400" dirty="0"/>
              <a:t>.  При этом используются цены поставщиков, которые можно ввести вручную по коммерческим предложениям, </a:t>
            </a:r>
            <a:r>
              <a:rPr lang="ru-RU" sz="1400" dirty="0"/>
              <a:t>а также </a:t>
            </a:r>
            <a:r>
              <a:rPr lang="ru-RU" sz="1400" dirty="0"/>
              <a:t>можно получить автоматически из истории закупок у данных поставщиков.</a:t>
            </a:r>
          </a:p>
        </p:txBody>
      </p:sp>
    </p:spTree>
    <p:extLst>
      <p:ext uri="{BB962C8B-B14F-4D97-AF65-F5344CB8AC3E}">
        <p14:creationId xmlns:p14="http://schemas.microsoft.com/office/powerpoint/2010/main" val="20769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41063" y="2377441"/>
            <a:ext cx="9866979" cy="548640"/>
          </a:xfrm>
        </p:spPr>
        <p:txBody>
          <a:bodyPr/>
          <a:lstStyle/>
          <a:p>
            <a:r>
              <a:rPr lang="ru-RU" dirty="0" smtClean="0"/>
              <a:t>Контроль и учет Процесса снабжения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23442" y="3141523"/>
            <a:ext cx="8020056" cy="540790"/>
          </a:xfrm>
        </p:spPr>
        <p:txBody>
          <a:bodyPr/>
          <a:lstStyle/>
          <a:p>
            <a:r>
              <a:rPr lang="ru-RU" dirty="0"/>
              <a:t>Управление закупками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9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3600" dirty="0"/>
              <a:t>Контрольные</a:t>
            </a:r>
            <a:r>
              <a:rPr lang="ru-RU" dirty="0" smtClean="0"/>
              <a:t> и учетные функции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11550" y="4348185"/>
            <a:ext cx="5056188" cy="923925"/>
            <a:chOff x="1267" y="2532"/>
            <a:chExt cx="3185" cy="582"/>
          </a:xfrm>
        </p:grpSpPr>
        <p:sp>
          <p:nvSpPr>
            <p:cNvPr id="16388" name="AutoShape 4"/>
            <p:cNvSpPr>
              <a:spLocks noChangeArrowheads="1"/>
            </p:cNvSpPr>
            <p:nvPr/>
          </p:nvSpPr>
          <p:spPr bwMode="lt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ltGray">
            <a:xfrm>
              <a:off x="1412" y="311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ltGray">
            <a:xfrm>
              <a:off x="1418" y="25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86163" y="5445148"/>
            <a:ext cx="5084762" cy="923925"/>
            <a:chOff x="1314" y="3282"/>
            <a:chExt cx="3203" cy="582"/>
          </a:xfrm>
        </p:grpSpPr>
        <p:sp>
          <p:nvSpPr>
            <p:cNvPr id="16392" name="AutoShape 8"/>
            <p:cNvSpPr>
              <a:spLocks noChangeArrowheads="1"/>
            </p:cNvSpPr>
            <p:nvPr/>
          </p:nvSpPr>
          <p:spPr bwMode="gray">
            <a:xfrm>
              <a:off x="1314" y="32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gray">
            <a:xfrm>
              <a:off x="1392" y="38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gray">
            <a:xfrm>
              <a:off x="1407" y="328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86163" y="3235348"/>
            <a:ext cx="5084762" cy="923925"/>
            <a:chOff x="1314" y="1782"/>
            <a:chExt cx="3203" cy="582"/>
          </a:xfrm>
        </p:grpSpPr>
        <p:sp>
          <p:nvSpPr>
            <p:cNvPr id="16396" name="AutoShape 1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6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492501" y="2130448"/>
            <a:ext cx="5027613" cy="923925"/>
            <a:chOff x="1255" y="1050"/>
            <a:chExt cx="3167" cy="582"/>
          </a:xfrm>
        </p:grpSpPr>
        <p:sp>
          <p:nvSpPr>
            <p:cNvPr id="16400" name="AutoShape 16"/>
            <p:cNvSpPr>
              <a:spLocks noChangeArrowheads="1"/>
            </p:cNvSpPr>
            <p:nvPr/>
          </p:nvSpPr>
          <p:spPr bwMode="ltGray">
            <a:xfrm>
              <a:off x="1255" y="1050"/>
              <a:ext cx="3167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ltGray">
            <a:xfrm>
              <a:off x="1392" y="16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ltGray">
            <a:xfrm>
              <a:off x="1392" y="105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03" name="Text Box 4"/>
          <p:cNvSpPr txBox="1">
            <a:spLocks noChangeArrowheads="1"/>
          </p:cNvSpPr>
          <p:nvPr/>
        </p:nvSpPr>
        <p:spPr bwMode="black">
          <a:xfrm>
            <a:off x="3800476" y="2365946"/>
            <a:ext cx="457041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Автоматизированный учет исполнения по данным бух. учета. </a:t>
            </a:r>
            <a:endParaRPr lang="en-US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6404" name="Text Box 11"/>
          <p:cNvSpPr txBox="1">
            <a:spLocks noChangeArrowheads="1"/>
          </p:cNvSpPr>
          <p:nvPr/>
        </p:nvSpPr>
        <p:spPr bwMode="gray">
          <a:xfrm>
            <a:off x="3759201" y="3306782"/>
            <a:ext cx="457041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>
                <a:solidFill>
                  <a:srgbClr val="F8F8F8"/>
                </a:solidFill>
                <a:cs typeface="Arial" charset="0"/>
              </a:rPr>
              <a:t>Формирование бухгалтерских документов. Анализ исполнения по данным бух. учета</a:t>
            </a:r>
            <a:endParaRPr lang="en-US" sz="160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black">
          <a:xfrm>
            <a:off x="3800476" y="4449790"/>
            <a:ext cx="4570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>
                <a:solidFill>
                  <a:srgbClr val="F8F8F8"/>
                </a:solidFill>
                <a:cs typeface="Arial" charset="0"/>
              </a:rPr>
              <a:t>Регистрация договорных отношений в подсистеме учета договоров. Учет исполнения заказов по данным бух. учета</a:t>
            </a:r>
            <a:endParaRPr lang="en-US" sz="160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6406" name="Text Box 25"/>
          <p:cNvSpPr txBox="1">
            <a:spLocks noChangeArrowheads="1"/>
          </p:cNvSpPr>
          <p:nvPr/>
        </p:nvSpPr>
        <p:spPr bwMode="gray">
          <a:xfrm>
            <a:off x="3759201" y="5602310"/>
            <a:ext cx="457041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>
                <a:solidFill>
                  <a:srgbClr val="F8F8F8"/>
                </a:solidFill>
                <a:cs typeface="Arial" charset="0"/>
              </a:rPr>
              <a:t>Регистрация договорных отношений с покупателями, учет исполнения по БУ.</a:t>
            </a:r>
            <a:endParaRPr lang="en-US" sz="1600" dirty="0" err="1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676525" y="1962172"/>
            <a:ext cx="1238250" cy="1236662"/>
            <a:chOff x="802" y="845"/>
            <a:chExt cx="827" cy="826"/>
          </a:xfrm>
        </p:grpSpPr>
        <p:sp>
          <p:nvSpPr>
            <p:cNvPr id="16408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09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0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1" name="Text Box 9"/>
          <p:cNvSpPr txBox="1">
            <a:spLocks noChangeArrowheads="1"/>
          </p:cNvSpPr>
          <p:nvPr/>
        </p:nvSpPr>
        <p:spPr bwMode="gray">
          <a:xfrm>
            <a:off x="2666977" y="2231823"/>
            <a:ext cx="120489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80808"/>
                </a:solidFill>
                <a:cs typeface="Arial" charset="0"/>
              </a:rPr>
              <a:t>Планы закупок</a:t>
            </a:r>
            <a:endParaRPr lang="en-US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8258175" y="3054372"/>
            <a:ext cx="1238250" cy="1236662"/>
            <a:chOff x="802" y="845"/>
            <a:chExt cx="827" cy="826"/>
          </a:xfrm>
        </p:grpSpPr>
        <p:sp>
          <p:nvSpPr>
            <p:cNvPr id="16413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4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5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6" name="Text Box 16"/>
          <p:cNvSpPr txBox="1">
            <a:spLocks noChangeArrowheads="1"/>
          </p:cNvSpPr>
          <p:nvPr/>
        </p:nvSpPr>
        <p:spPr bwMode="gray">
          <a:xfrm>
            <a:off x="8329614" y="3374831"/>
            <a:ext cx="108108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80808"/>
                </a:solidFill>
                <a:cs typeface="Arial" charset="0"/>
              </a:rPr>
              <a:t>Снабжение</a:t>
            </a:r>
            <a:endParaRPr lang="en-US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667000" y="4197372"/>
            <a:ext cx="1238250" cy="1236662"/>
            <a:chOff x="802" y="845"/>
            <a:chExt cx="827" cy="826"/>
          </a:xfrm>
        </p:grpSpPr>
        <p:sp>
          <p:nvSpPr>
            <p:cNvPr id="16418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9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0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21" name="Text Box 23"/>
          <p:cNvSpPr txBox="1">
            <a:spLocks noChangeArrowheads="1"/>
          </p:cNvSpPr>
          <p:nvPr/>
        </p:nvSpPr>
        <p:spPr bwMode="gray">
          <a:xfrm>
            <a:off x="2666976" y="4446401"/>
            <a:ext cx="121442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80808"/>
                </a:solidFill>
                <a:cs typeface="Arial" charset="0"/>
              </a:rPr>
              <a:t>Процесс закупок</a:t>
            </a:r>
            <a:endParaRPr lang="en-US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8258175" y="5264172"/>
            <a:ext cx="1238250" cy="1236662"/>
            <a:chOff x="802" y="845"/>
            <a:chExt cx="827" cy="826"/>
          </a:xfrm>
        </p:grpSpPr>
        <p:sp>
          <p:nvSpPr>
            <p:cNvPr id="16423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4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2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5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2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26" name="Text Box 30"/>
          <p:cNvSpPr txBox="1">
            <a:spLocks noChangeArrowheads="1"/>
          </p:cNvSpPr>
          <p:nvPr/>
        </p:nvSpPr>
        <p:spPr bwMode="gray">
          <a:xfrm>
            <a:off x="8329614" y="5572147"/>
            <a:ext cx="10810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80808"/>
                </a:solidFill>
                <a:cs typeface="Arial" charset="0"/>
              </a:rPr>
              <a:t>Прочее</a:t>
            </a:r>
            <a:endParaRPr lang="en-US" b="1" dirty="0">
              <a:solidFill>
                <a:srgbClr val="08080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48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756" y="1189246"/>
            <a:ext cx="7832716" cy="29158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цен поставщиков</a:t>
            </a:r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439816" y="4105075"/>
            <a:ext cx="3851920" cy="1665365"/>
          </a:xfrm>
          <a:prstGeom prst="wedgeRoundRectCallout">
            <a:avLst>
              <a:gd name="adj1" fmla="val -34482"/>
              <a:gd name="adj2" fmla="val -6650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Для автоматизации выбора поставщиков при принятии решений о закупе на основании плана закупок, в системе ведется </a:t>
            </a:r>
            <a:r>
              <a:rPr lang="ru-RU" sz="1400" b="1" dirty="0"/>
              <a:t>регистрация цен поставщиков</a:t>
            </a:r>
            <a:r>
              <a:rPr lang="ru-RU" sz="1400" dirty="0"/>
              <a:t>. Процесс регистрации может происходить в двух режимах: автоматически или вручную</a:t>
            </a:r>
            <a:r>
              <a:rPr lang="ru-RU" sz="1400" dirty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727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Анализ Исполнения заказов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41064" y="3149761"/>
            <a:ext cx="8020056" cy="507838"/>
          </a:xfrm>
        </p:spPr>
        <p:txBody>
          <a:bodyPr/>
          <a:lstStyle/>
          <a:p>
            <a:r>
              <a:rPr lang="ru-RU" dirty="0"/>
              <a:t>Управление закупками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1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Аналитические возможности</a:t>
            </a:r>
            <a:endParaRPr lang="en-US" sz="3600" dirty="0"/>
          </a:p>
        </p:txBody>
      </p:sp>
      <p:sp>
        <p:nvSpPr>
          <p:cNvPr id="17411" name="Freeform 3"/>
          <p:cNvSpPr>
            <a:spLocks/>
          </p:cNvSpPr>
          <p:nvPr/>
        </p:nvSpPr>
        <p:spPr bwMode="gray">
          <a:xfrm flipH="1">
            <a:off x="2111948" y="178273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2" name="Freeform 4"/>
          <p:cNvSpPr>
            <a:spLocks/>
          </p:cNvSpPr>
          <p:nvPr/>
        </p:nvSpPr>
        <p:spPr bwMode="gray">
          <a:xfrm>
            <a:off x="4397948" y="178273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>
            <a:off x="2135281" y="376393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4" name="Freeform 6"/>
          <p:cNvSpPr>
            <a:spLocks/>
          </p:cNvSpPr>
          <p:nvPr/>
        </p:nvSpPr>
        <p:spPr bwMode="gray">
          <a:xfrm flipH="1">
            <a:off x="4397948" y="3763937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gray">
          <a:xfrm>
            <a:off x="3239074" y="2600300"/>
            <a:ext cx="2081213" cy="2082800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white">
          <a:xfrm>
            <a:off x="2213522" y="1849388"/>
            <a:ext cx="185738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Анализ исполнения плана закупок. Отчет по проведенным закупкам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white">
          <a:xfrm>
            <a:off x="4231254" y="1842963"/>
            <a:ext cx="214314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Анализ исполнения заявок МТС – заказано/выдано по </a:t>
            </a: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подразделениям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white">
          <a:xfrm>
            <a:off x="2213522" y="4553580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Исполнение заказов покупателей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white">
          <a:xfrm>
            <a:off x="4397948" y="4667671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Исполнение заказов поставщикам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gray">
          <a:xfrm>
            <a:off x="3714722" y="2986063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gray">
          <a:xfrm>
            <a:off x="4556698" y="2986063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2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gray">
          <a:xfrm>
            <a:off x="3714722" y="3895701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4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gray">
          <a:xfrm>
            <a:off x="4556698" y="3895701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3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4" name="Text Box 4"/>
          <p:cNvSpPr txBox="1">
            <a:spLocks noChangeArrowheads="1"/>
          </p:cNvSpPr>
          <p:nvPr/>
        </p:nvSpPr>
        <p:spPr bwMode="black">
          <a:xfrm>
            <a:off x="6741940" y="2744108"/>
            <a:ext cx="392909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/>
              <a:t>Отчетность подсистемы позволяет проанализировать как сам план закупок, так и состояние снабженческих процессов и отношений с поставщиками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545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Анализ плана закупок 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74" y="1106932"/>
            <a:ext cx="7498730" cy="513632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619978" y="5308270"/>
            <a:ext cx="5143519" cy="1439763"/>
          </a:xfrm>
          <a:prstGeom prst="wedgeRoundRectCallout">
            <a:avLst>
              <a:gd name="adj1" fmla="val -22404"/>
              <a:gd name="adj2" fmla="val -71402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Для анализа выполнения плана закупок в системе имеется отчет </a:t>
            </a:r>
            <a:r>
              <a:rPr lang="ru-RU" sz="1400" b="1" dirty="0"/>
              <a:t>«Анализ исполнения плана закупок». </a:t>
            </a:r>
            <a:r>
              <a:rPr lang="ru-RU" sz="1400" dirty="0"/>
              <a:t>Данные для отчета берутся из бухгалтерских документов поступления товаров, услуг и т.д. Отчет позволяет проанализировать план исполнения и неисполненные остатки либо превышения.  </a:t>
            </a:r>
          </a:p>
        </p:txBody>
      </p:sp>
    </p:spTree>
    <p:extLst>
      <p:ext uri="{BB962C8B-B14F-4D97-AF65-F5344CB8AC3E}">
        <p14:creationId xmlns:p14="http://schemas.microsoft.com/office/powerpoint/2010/main" val="41710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54" y="1143804"/>
            <a:ext cx="10021909" cy="41403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Анализ исполнения </a:t>
            </a:r>
            <a:r>
              <a:rPr lang="ru-RU" sz="3600" dirty="0" smtClean="0"/>
              <a:t>заказов </a:t>
            </a:r>
            <a:r>
              <a:rPr lang="ru-RU" sz="3600" dirty="0"/>
              <a:t>поставщиков</a:t>
            </a:r>
            <a:endParaRPr lang="ru-RU" sz="36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515510" y="5284199"/>
            <a:ext cx="5143519" cy="1439602"/>
          </a:xfrm>
          <a:prstGeom prst="wedgeRoundRectCallout">
            <a:avLst>
              <a:gd name="adj1" fmla="val -22611"/>
              <a:gd name="adj2" fmla="val -7923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Для анализа исполнения заказов поставщикам используется отчет </a:t>
            </a:r>
            <a:r>
              <a:rPr lang="ru-RU" sz="1400" b="1" dirty="0"/>
              <a:t>«Анализ исполнения заказов поставщиков»</a:t>
            </a:r>
            <a:r>
              <a:rPr lang="ru-RU" sz="1400" dirty="0"/>
              <a:t>. В отчете можно получить информацию о заказанных товарах и услугах, зафиксированных в договорах, полученных по бух. учету, а так же об остатках и превышениях.</a:t>
            </a:r>
          </a:p>
        </p:txBody>
      </p:sp>
    </p:spTree>
    <p:extLst>
      <p:ext uri="{BB962C8B-B14F-4D97-AF65-F5344CB8AC3E}">
        <p14:creationId xmlns:p14="http://schemas.microsoft.com/office/powerpoint/2010/main" val="12100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77" y="1178511"/>
            <a:ext cx="10324609" cy="338410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Анализ исполнения заявок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567608" y="4739101"/>
            <a:ext cx="4320480" cy="1472208"/>
          </a:xfrm>
          <a:prstGeom prst="wedgeRoundRectCallout">
            <a:avLst>
              <a:gd name="adj1" fmla="val 29749"/>
              <a:gd name="adj2" fmla="val -85165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Для внутреннего анализа работы, службы снабжения по исполнению заявок от подразделений, в системе имеется отчет </a:t>
            </a:r>
            <a:r>
              <a:rPr lang="ru-RU" sz="1400" b="1" dirty="0"/>
              <a:t>«Анализ исполнения заявок МТС». </a:t>
            </a:r>
            <a:r>
              <a:rPr lang="ru-RU" sz="1400" dirty="0"/>
              <a:t>В данном отчете отражаются плановые и фактические данные по исполнению «Заявок МТС». </a:t>
            </a:r>
          </a:p>
        </p:txBody>
      </p:sp>
    </p:spTree>
    <p:extLst>
      <p:ext uri="{BB962C8B-B14F-4D97-AF65-F5344CB8AC3E}">
        <p14:creationId xmlns:p14="http://schemas.microsoft.com/office/powerpoint/2010/main" val="19938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9" y="1161536"/>
            <a:ext cx="8782981" cy="539166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Анализ договора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242023" y="2445486"/>
            <a:ext cx="3361940" cy="1888313"/>
          </a:xfrm>
          <a:prstGeom prst="wedgeRoundRectCallout">
            <a:avLst>
              <a:gd name="adj1" fmla="val -63498"/>
              <a:gd name="adj2" fmla="val 3489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В системе имеется специальная </a:t>
            </a:r>
            <a:r>
              <a:rPr lang="ru-RU" sz="1400" b="1" dirty="0"/>
              <a:t>обработка</a:t>
            </a:r>
            <a:r>
              <a:rPr lang="ru-RU" sz="1400" dirty="0"/>
              <a:t>, которая позволяет регистрировать события по договору, производить различный анализ, просматривать перечень платежных документов и актуальную информацию по конкретному договору.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4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ight_shadow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8" y="1316469"/>
            <a:ext cx="8382000" cy="5187950"/>
          </a:xfrm>
          <a:prstGeom prst="rect">
            <a:avLst/>
          </a:prstGeom>
          <a:noFill/>
        </p:spPr>
      </p:pic>
      <p:sp>
        <p:nvSpPr>
          <p:cNvPr id="18435" name="Arc 3"/>
          <p:cNvSpPr>
            <a:spLocks/>
          </p:cNvSpPr>
          <p:nvPr/>
        </p:nvSpPr>
        <p:spPr bwMode="gray">
          <a:xfrm rot="692470">
            <a:off x="5324476" y="2578100"/>
            <a:ext cx="1382713" cy="1074738"/>
          </a:xfrm>
          <a:custGeom>
            <a:avLst/>
            <a:gdLst>
              <a:gd name="G0" fmla="+- 6155 0 0"/>
              <a:gd name="G1" fmla="+- 21600 0 0"/>
              <a:gd name="G2" fmla="+- 21600 0 0"/>
              <a:gd name="T0" fmla="*/ 0 w 12831"/>
              <a:gd name="T1" fmla="*/ 896 h 21600"/>
              <a:gd name="T2" fmla="*/ 12831 w 12831"/>
              <a:gd name="T3" fmla="*/ 1058 h 21600"/>
              <a:gd name="T4" fmla="*/ 6155 w 1283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31" h="21600" fill="none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</a:path>
              <a:path w="12831" h="21600" stroke="0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  <a:lnTo>
                  <a:pt x="615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91000" y="5829300"/>
            <a:ext cx="3581400" cy="914400"/>
            <a:chOff x="2309" y="1872"/>
            <a:chExt cx="1915" cy="749"/>
          </a:xfrm>
        </p:grpSpPr>
        <p:pic>
          <p:nvPicPr>
            <p:cNvPr id="18437" name="Picture 5" descr="shadow_1_m"/>
            <p:cNvPicPr>
              <a:picLocks noChangeAspect="1" noChangeArrowheads="1"/>
            </p:cNvPicPr>
            <p:nvPr/>
          </p:nvPicPr>
          <p:blipFill>
            <a:blip r:embed="rId3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2309" y="2352"/>
              <a:ext cx="1915" cy="269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310" y="1872"/>
              <a:ext cx="1901" cy="645"/>
              <a:chOff x="2310" y="1872"/>
              <a:chExt cx="1901" cy="645"/>
            </a:xfrm>
          </p:grpSpPr>
          <p:sp>
            <p:nvSpPr>
              <p:cNvPr id="18439" name="Oval 7"/>
              <p:cNvSpPr>
                <a:spLocks noChangeArrowheads="1"/>
              </p:cNvSpPr>
              <p:nvPr/>
            </p:nvSpPr>
            <p:spPr bwMode="gray">
              <a:xfrm>
                <a:off x="2316" y="1872"/>
                <a:ext cx="1895" cy="64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63529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0" name="Oval 8"/>
              <p:cNvSpPr>
                <a:spLocks noChangeArrowheads="1"/>
              </p:cNvSpPr>
              <p:nvPr/>
            </p:nvSpPr>
            <p:spPr bwMode="gray">
              <a:xfrm>
                <a:off x="2310" y="1872"/>
                <a:ext cx="1901" cy="55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441" name="Freeform 9"/>
          <p:cNvSpPr>
            <a:spLocks/>
          </p:cNvSpPr>
          <p:nvPr/>
        </p:nvSpPr>
        <p:spPr bwMode="gray">
          <a:xfrm>
            <a:off x="5029201" y="1485900"/>
            <a:ext cx="2200275" cy="480060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848226" y="2247900"/>
            <a:ext cx="409575" cy="393700"/>
            <a:chOff x="1833" y="1596"/>
            <a:chExt cx="368" cy="355"/>
          </a:xfrm>
        </p:grpSpPr>
        <p:pic>
          <p:nvPicPr>
            <p:cNvPr id="18443" name="Picture 11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833" y="1596"/>
              <a:ext cx="368" cy="354"/>
            </a:xfrm>
            <a:prstGeom prst="rect">
              <a:avLst/>
            </a:prstGeom>
            <a:noFill/>
          </p:spPr>
        </p:pic>
        <p:sp>
          <p:nvSpPr>
            <p:cNvPr id="18444" name="Oval 12"/>
            <p:cNvSpPr>
              <a:spLocks noChangeArrowheads="1"/>
            </p:cNvSpPr>
            <p:nvPr/>
          </p:nvSpPr>
          <p:spPr bwMode="gray">
            <a:xfrm>
              <a:off x="1833" y="1596"/>
              <a:ext cx="366" cy="355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5" name="Picture 13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869" y="1600"/>
              <a:ext cx="291" cy="125"/>
            </a:xfrm>
            <a:prstGeom prst="rect">
              <a:avLst/>
            </a:prstGeom>
            <a:noFill/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829426" y="2678114"/>
            <a:ext cx="333375" cy="320675"/>
            <a:chOff x="3206" y="1632"/>
            <a:chExt cx="298" cy="289"/>
          </a:xfrm>
        </p:grpSpPr>
        <p:pic>
          <p:nvPicPr>
            <p:cNvPr id="18447" name="Picture 15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206" y="1632"/>
              <a:ext cx="298" cy="288"/>
            </a:xfrm>
            <a:prstGeom prst="rect">
              <a:avLst/>
            </a:prstGeom>
            <a:noFill/>
          </p:spPr>
        </p:pic>
        <p:sp>
          <p:nvSpPr>
            <p:cNvPr id="18448" name="Oval 16"/>
            <p:cNvSpPr>
              <a:spLocks noChangeArrowheads="1"/>
            </p:cNvSpPr>
            <p:nvPr/>
          </p:nvSpPr>
          <p:spPr bwMode="gray">
            <a:xfrm>
              <a:off x="3206" y="1632"/>
              <a:ext cx="296" cy="289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9" name="Picture 1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236" y="1635"/>
              <a:ext cx="235" cy="102"/>
            </a:xfrm>
            <a:prstGeom prst="rect">
              <a:avLst/>
            </a:prstGeom>
            <a:noFill/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 rot="692470">
            <a:off x="7413843" y="3077487"/>
            <a:ext cx="1284860" cy="1163436"/>
            <a:chOff x="4055" y="2088"/>
            <a:chExt cx="436" cy="422"/>
          </a:xfrm>
        </p:grpSpPr>
        <p:pic>
          <p:nvPicPr>
            <p:cNvPr id="18451" name="Picture 19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4055" y="2088"/>
              <a:ext cx="436" cy="420"/>
            </a:xfrm>
            <a:prstGeom prst="rect">
              <a:avLst/>
            </a:prstGeom>
            <a:noFill/>
          </p:spPr>
        </p:pic>
        <p:sp>
          <p:nvSpPr>
            <p:cNvPr id="18452" name="Oval 20"/>
            <p:cNvSpPr>
              <a:spLocks noChangeArrowheads="1"/>
            </p:cNvSpPr>
            <p:nvPr/>
          </p:nvSpPr>
          <p:spPr bwMode="gray">
            <a:xfrm>
              <a:off x="4055" y="2088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78999"/>
                  </a:schemeClr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8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53" name="Picture 21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4098" y="2092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286125" y="2335213"/>
            <a:ext cx="984250" cy="952500"/>
            <a:chOff x="887" y="2040"/>
            <a:chExt cx="433" cy="422"/>
          </a:xfrm>
        </p:grpSpPr>
        <p:pic>
          <p:nvPicPr>
            <p:cNvPr id="18455" name="Picture 23" descr="circuler_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18456" name="Oval 24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57" name="Picture 25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3671888" y="3608389"/>
            <a:ext cx="660400" cy="631825"/>
            <a:chOff x="1224" y="2711"/>
            <a:chExt cx="530" cy="512"/>
          </a:xfrm>
        </p:grpSpPr>
        <p:pic>
          <p:nvPicPr>
            <p:cNvPr id="18459" name="Picture 27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1224" y="2711"/>
              <a:ext cx="530" cy="511"/>
            </a:xfrm>
            <a:prstGeom prst="rect">
              <a:avLst/>
            </a:prstGeom>
            <a:noFill/>
          </p:spPr>
        </p:pic>
        <p:sp>
          <p:nvSpPr>
            <p:cNvPr id="18460" name="Oval 28"/>
            <p:cNvSpPr>
              <a:spLocks noChangeArrowheads="1"/>
            </p:cNvSpPr>
            <p:nvPr/>
          </p:nvSpPr>
          <p:spPr bwMode="gray">
            <a:xfrm>
              <a:off x="1224" y="2711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1" name="Picture 29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277" y="2716"/>
              <a:ext cx="419" cy="181"/>
            </a:xfrm>
            <a:prstGeom prst="rect">
              <a:avLst/>
            </a:prstGeom>
            <a:noFill/>
          </p:spPr>
        </p:pic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4951413" y="3952892"/>
            <a:ext cx="1430339" cy="1333497"/>
            <a:chOff x="2323" y="2847"/>
            <a:chExt cx="636" cy="616"/>
          </a:xfrm>
        </p:grpSpPr>
        <p:pic>
          <p:nvPicPr>
            <p:cNvPr id="18463" name="Picture 31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2323" y="2847"/>
              <a:ext cx="636" cy="614"/>
            </a:xfrm>
            <a:prstGeom prst="rect">
              <a:avLst/>
            </a:prstGeom>
            <a:noFill/>
          </p:spPr>
        </p:pic>
        <p:sp>
          <p:nvSpPr>
            <p:cNvPr id="18464" name="Oval 32"/>
            <p:cNvSpPr>
              <a:spLocks noChangeArrowheads="1"/>
            </p:cNvSpPr>
            <p:nvPr/>
          </p:nvSpPr>
          <p:spPr bwMode="gray">
            <a:xfrm>
              <a:off x="2323" y="2847"/>
              <a:ext cx="632" cy="61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50000">
                  <a:schemeClr val="accent1">
                    <a:gamma/>
                    <a:shade val="60000"/>
                    <a:invGamma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5" name="Picture 33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386" y="2853"/>
              <a:ext cx="503" cy="218"/>
            </a:xfrm>
            <a:prstGeom prst="rect">
              <a:avLst/>
            </a:prstGeom>
            <a:noFill/>
          </p:spPr>
        </p:pic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6978650" y="4370388"/>
            <a:ext cx="660400" cy="635000"/>
            <a:chOff x="3528" y="2759"/>
            <a:chExt cx="530" cy="512"/>
          </a:xfrm>
        </p:grpSpPr>
        <p:pic>
          <p:nvPicPr>
            <p:cNvPr id="18467" name="Picture 35" descr="circuler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3528" y="2759"/>
              <a:ext cx="530" cy="511"/>
            </a:xfrm>
            <a:prstGeom prst="rect">
              <a:avLst/>
            </a:prstGeom>
            <a:noFill/>
          </p:spPr>
        </p:pic>
        <p:sp>
          <p:nvSpPr>
            <p:cNvPr id="18468" name="Oval 36"/>
            <p:cNvSpPr>
              <a:spLocks noChangeArrowheads="1"/>
            </p:cNvSpPr>
            <p:nvPr/>
          </p:nvSpPr>
          <p:spPr bwMode="gray">
            <a:xfrm>
              <a:off x="3528" y="2759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9" name="Picture 3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581" y="2764"/>
              <a:ext cx="419" cy="181"/>
            </a:xfrm>
            <a:prstGeom prst="rect">
              <a:avLst/>
            </a:prstGeom>
            <a:noFill/>
          </p:spPr>
        </p:pic>
      </p:grpSp>
      <p:sp>
        <p:nvSpPr>
          <p:cNvPr id="18470" name="Arc 38"/>
          <p:cNvSpPr>
            <a:spLocks/>
          </p:cNvSpPr>
          <p:nvPr/>
        </p:nvSpPr>
        <p:spPr bwMode="gray">
          <a:xfrm rot="692470">
            <a:off x="6014009" y="2880868"/>
            <a:ext cx="1637582" cy="388241"/>
          </a:xfrm>
          <a:custGeom>
            <a:avLst/>
            <a:gdLst>
              <a:gd name="G0" fmla="+- 0 0 0"/>
              <a:gd name="G1" fmla="+- 18769 0 0"/>
              <a:gd name="G2" fmla="+- 21600 0 0"/>
              <a:gd name="T0" fmla="*/ 10691 w 18088"/>
              <a:gd name="T1" fmla="*/ 0 h 18769"/>
              <a:gd name="T2" fmla="*/ 18088 w 18088"/>
              <a:gd name="T3" fmla="*/ 6964 h 18769"/>
              <a:gd name="T4" fmla="*/ 0 w 18088"/>
              <a:gd name="T5" fmla="*/ 18769 h 18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88" h="18769" fill="none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</a:path>
              <a:path w="18088" h="18769" stroke="0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  <a:lnTo>
                  <a:pt x="0" y="18769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1" name="Arc 39"/>
          <p:cNvSpPr>
            <a:spLocks/>
          </p:cNvSpPr>
          <p:nvPr/>
        </p:nvSpPr>
        <p:spPr bwMode="gray">
          <a:xfrm rot="692470">
            <a:off x="5778742" y="4044834"/>
            <a:ext cx="2370329" cy="425788"/>
          </a:xfrm>
          <a:custGeom>
            <a:avLst/>
            <a:gdLst>
              <a:gd name="G0" fmla="+- 0 0 0"/>
              <a:gd name="G1" fmla="+- 1042 0 0"/>
              <a:gd name="G2" fmla="+- 21600 0 0"/>
              <a:gd name="T0" fmla="*/ 21575 w 21600"/>
              <a:gd name="T1" fmla="*/ 0 h 13223"/>
              <a:gd name="T2" fmla="*/ 17837 w 21600"/>
              <a:gd name="T3" fmla="*/ 13223 h 13223"/>
              <a:gd name="T4" fmla="*/ 0 w 21600"/>
              <a:gd name="T5" fmla="*/ 1042 h 1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223" fill="none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</a:path>
              <a:path w="21600" h="13223" stroke="0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  <a:lnTo>
                  <a:pt x="0" y="104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2" name="Arc 40"/>
          <p:cNvSpPr>
            <a:spLocks/>
          </p:cNvSpPr>
          <p:nvPr/>
        </p:nvSpPr>
        <p:spPr bwMode="gray">
          <a:xfrm rot="692470">
            <a:off x="6075218" y="3771579"/>
            <a:ext cx="995506" cy="10477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2127 w 12127"/>
              <a:gd name="T1" fmla="*/ 17875 h 21079"/>
              <a:gd name="T2" fmla="*/ 4714 w 12127"/>
              <a:gd name="T3" fmla="*/ 21079 h 21079"/>
              <a:gd name="T4" fmla="*/ 0 w 12127"/>
              <a:gd name="T5" fmla="*/ 0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27" h="21079" fill="none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</a:path>
              <a:path w="12127" h="21079" stroke="0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3" name="Arc 41"/>
          <p:cNvSpPr>
            <a:spLocks/>
          </p:cNvSpPr>
          <p:nvPr/>
        </p:nvSpPr>
        <p:spPr bwMode="gray">
          <a:xfrm rot="692470">
            <a:off x="4300538" y="3443288"/>
            <a:ext cx="1503362" cy="1009650"/>
          </a:xfrm>
          <a:custGeom>
            <a:avLst/>
            <a:gdLst>
              <a:gd name="G0" fmla="+- 13927 0 0"/>
              <a:gd name="G1" fmla="+- 0 0 0"/>
              <a:gd name="G2" fmla="+- 21600 0 0"/>
              <a:gd name="T0" fmla="*/ 6735 w 13927"/>
              <a:gd name="T1" fmla="*/ 20367 h 20367"/>
              <a:gd name="T2" fmla="*/ 0 w 13927"/>
              <a:gd name="T3" fmla="*/ 16511 h 20367"/>
              <a:gd name="T4" fmla="*/ 13927 w 13927"/>
              <a:gd name="T5" fmla="*/ 0 h 20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7" h="20367" fill="none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</a:path>
              <a:path w="13927" h="20367" stroke="0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  <a:lnTo>
                  <a:pt x="13927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4" name="Arc 42"/>
          <p:cNvSpPr>
            <a:spLocks/>
          </p:cNvSpPr>
          <p:nvPr/>
        </p:nvSpPr>
        <p:spPr bwMode="gray">
          <a:xfrm rot="692470">
            <a:off x="3538665" y="3509595"/>
            <a:ext cx="2268323" cy="340621"/>
          </a:xfrm>
          <a:custGeom>
            <a:avLst/>
            <a:gdLst>
              <a:gd name="G0" fmla="+- 21600 0 0"/>
              <a:gd name="G1" fmla="+- 2426 0 0"/>
              <a:gd name="G2" fmla="+- 21600 0 0"/>
              <a:gd name="T0" fmla="*/ 2337 w 21600"/>
              <a:gd name="T1" fmla="*/ 12198 h 12198"/>
              <a:gd name="T2" fmla="*/ 137 w 21600"/>
              <a:gd name="T3" fmla="*/ 0 h 12198"/>
              <a:gd name="T4" fmla="*/ 21600 w 21600"/>
              <a:gd name="T5" fmla="*/ 2426 h 1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98" fill="none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</a:path>
              <a:path w="21600" h="12198" stroke="0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  <a:lnTo>
                  <a:pt x="21600" y="242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5" name="Arc 43"/>
          <p:cNvSpPr>
            <a:spLocks/>
          </p:cNvSpPr>
          <p:nvPr/>
        </p:nvSpPr>
        <p:spPr bwMode="gray">
          <a:xfrm rot="692470">
            <a:off x="4156076" y="2522539"/>
            <a:ext cx="1808163" cy="903287"/>
          </a:xfrm>
          <a:custGeom>
            <a:avLst/>
            <a:gdLst>
              <a:gd name="G0" fmla="+- 16756 0 0"/>
              <a:gd name="G1" fmla="+- 18207 0 0"/>
              <a:gd name="G2" fmla="+- 21600 0 0"/>
              <a:gd name="T0" fmla="*/ 0 w 16756"/>
              <a:gd name="T1" fmla="*/ 4577 h 18207"/>
              <a:gd name="T2" fmla="*/ 5134 w 16756"/>
              <a:gd name="T3" fmla="*/ 0 h 18207"/>
              <a:gd name="T4" fmla="*/ 16756 w 16756"/>
              <a:gd name="T5" fmla="*/ 18207 h 18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56" h="18207" fill="none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</a:path>
              <a:path w="16756" h="18207" stroke="0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  <a:lnTo>
                  <a:pt x="16756" y="1820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gray">
          <a:xfrm>
            <a:off x="3309918" y="2500307"/>
            <a:ext cx="9286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err="1">
                <a:solidFill>
                  <a:srgbClr val="FFFFFF"/>
                </a:solidFill>
              </a:rPr>
              <a:t>Эконо-мия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gray">
          <a:xfrm>
            <a:off x="4881556" y="4214818"/>
            <a:ext cx="157163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err="1">
                <a:solidFill>
                  <a:srgbClr val="FFFFFF"/>
                </a:solidFill>
              </a:rPr>
              <a:t>Планиро-вание</a:t>
            </a:r>
            <a:r>
              <a:rPr lang="ru-RU" b="1" dirty="0">
                <a:solidFill>
                  <a:srgbClr val="FFFFFF"/>
                </a:solidFill>
              </a:rPr>
              <a:t> закупок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gray">
          <a:xfrm>
            <a:off x="7381885" y="3286125"/>
            <a:ext cx="13412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err="1">
                <a:solidFill>
                  <a:srgbClr val="FFFFFF"/>
                </a:solidFill>
              </a:rPr>
              <a:t>Снабже-ние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9" name="AutoShape 47"/>
          <p:cNvSpPr>
            <a:spLocks/>
          </p:cNvSpPr>
          <p:nvPr/>
        </p:nvSpPr>
        <p:spPr bwMode="black">
          <a:xfrm>
            <a:off x="8096264" y="1357298"/>
            <a:ext cx="2571736" cy="1428760"/>
          </a:xfrm>
          <a:prstGeom prst="accentCallout2">
            <a:avLst>
              <a:gd name="adj1" fmla="val 20991"/>
              <a:gd name="adj2" fmla="val -4014"/>
              <a:gd name="adj3" fmla="val 20991"/>
              <a:gd name="adj4" fmla="val -12375"/>
              <a:gd name="adj5" fmla="val 126816"/>
              <a:gd name="adj6" fmla="val -1235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b="1" dirty="0"/>
              <a:t>-Бесперебойное снабжение участков деятельности материально-техническими средствами и услугами</a:t>
            </a:r>
            <a:endParaRPr lang="en-US" sz="1600" b="1" dirty="0"/>
          </a:p>
        </p:txBody>
      </p:sp>
      <p:sp>
        <p:nvSpPr>
          <p:cNvPr id="18480" name="AutoShape 48"/>
          <p:cNvSpPr>
            <a:spLocks/>
          </p:cNvSpPr>
          <p:nvPr/>
        </p:nvSpPr>
        <p:spPr bwMode="black">
          <a:xfrm>
            <a:off x="8239140" y="4429132"/>
            <a:ext cx="2428860" cy="2071702"/>
          </a:xfrm>
          <a:prstGeom prst="accentCallout2">
            <a:avLst>
              <a:gd name="adj1" fmla="val 20991"/>
              <a:gd name="adj2" fmla="val -3213"/>
              <a:gd name="adj3" fmla="val 40398"/>
              <a:gd name="adj4" fmla="val -14030"/>
              <a:gd name="adj5" fmla="val 30327"/>
              <a:gd name="adj6" fmla="val -7821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buFontTx/>
              <a:buChar char="-"/>
            </a:pPr>
            <a:endParaRPr lang="ru-RU" sz="1600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/>
              <a:t>Упорядочивание и повышение прозрачности процесса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/>
              <a:t> Повышение управляемости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/>
              <a:t>Своевременность закупок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/>
              <a:t>Планирование отношений с поставщиками</a:t>
            </a:r>
          </a:p>
        </p:txBody>
      </p:sp>
      <p:sp>
        <p:nvSpPr>
          <p:cNvPr id="18481" name="AutoShape 49"/>
          <p:cNvSpPr>
            <a:spLocks/>
          </p:cNvSpPr>
          <p:nvPr/>
        </p:nvSpPr>
        <p:spPr bwMode="black">
          <a:xfrm>
            <a:off x="1381092" y="1857364"/>
            <a:ext cx="1790700" cy="2419356"/>
          </a:xfrm>
          <a:prstGeom prst="accentCallout2">
            <a:avLst>
              <a:gd name="adj1" fmla="val 20991"/>
              <a:gd name="adj2" fmla="val 104255"/>
              <a:gd name="adj3" fmla="val 20991"/>
              <a:gd name="adj4" fmla="val 109218"/>
              <a:gd name="adj5" fmla="val 23139"/>
              <a:gd name="adj6" fmla="val 12119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  <a:buFontTx/>
              <a:buChar char="-"/>
            </a:pPr>
            <a:r>
              <a:rPr lang="ru-RU" sz="1600" b="1" dirty="0"/>
              <a:t>Экономия денежных средств за счет </a:t>
            </a:r>
            <a:r>
              <a:rPr lang="ru-RU" sz="1600" b="1" dirty="0" err="1"/>
              <a:t>контролируе-мости</a:t>
            </a:r>
            <a:r>
              <a:rPr lang="ru-RU" sz="1600" b="1" dirty="0"/>
              <a:t>, </a:t>
            </a:r>
            <a:r>
              <a:rPr lang="ru-RU" sz="1600" b="1" dirty="0" err="1"/>
              <a:t>своевремен-ности</a:t>
            </a:r>
            <a:r>
              <a:rPr lang="ru-RU" sz="1600" b="1" dirty="0"/>
              <a:t>, </a:t>
            </a:r>
            <a:r>
              <a:rPr lang="ru-RU" sz="1600" b="1" dirty="0" err="1"/>
              <a:t>предсказуемо-сти</a:t>
            </a:r>
            <a:r>
              <a:rPr lang="ru-RU" sz="1600" b="1" dirty="0"/>
              <a:t> процессов</a:t>
            </a:r>
            <a:endParaRPr lang="en-US" sz="1600" b="1" dirty="0"/>
          </a:p>
        </p:txBody>
      </p:sp>
      <p:sp>
        <p:nvSpPr>
          <p:cNvPr id="18482" name="Rectangle 50"/>
          <p:cNvSpPr>
            <a:spLocks noGrp="1" noChangeArrowheads="1"/>
          </p:cNvSpPr>
          <p:nvPr>
            <p:ph type="ctrTitle"/>
          </p:nvPr>
        </p:nvSpPr>
        <p:spPr>
          <a:xfrm>
            <a:off x="1075324" y="374605"/>
            <a:ext cx="10298002" cy="510541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Задачи, решаемые для руководства компании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3898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 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kern="0" dirty="0"/>
              <a:t>E-mail</a:t>
            </a:r>
            <a:r>
              <a:rPr lang="ru-RU" sz="2000" b="1" kern="0" dirty="0" smtClean="0"/>
              <a:t>: </a:t>
            </a:r>
            <a:r>
              <a:rPr lang="en-US" altLang="ru-RU" sz="2000" dirty="0"/>
              <a:t>fin@1c-rating.kz</a:t>
            </a:r>
            <a:endParaRPr lang="en-US" altLang="ru-RU" sz="1800" dirty="0"/>
          </a:p>
          <a:p>
            <a:r>
              <a:rPr lang="ru-RU" sz="2000" b="1" kern="0" dirty="0"/>
              <a:t>На сайте</a:t>
            </a:r>
            <a:r>
              <a:rPr lang="ru-RU" sz="2000" b="1" kern="0" dirty="0" smtClean="0"/>
              <a:t>: </a:t>
            </a:r>
            <a:r>
              <a:rPr lang="ru-RU" sz="2000" dirty="0"/>
              <a:t>http://1c-rating.kz/sol/compfin</a:t>
            </a:r>
          </a:p>
          <a:p>
            <a:endParaRPr lang="ru-RU" sz="2000" b="1" kern="0" dirty="0"/>
          </a:p>
          <a:p>
            <a:endParaRPr lang="ru-RU" sz="2000" b="1" kern="0" dirty="0"/>
          </a:p>
          <a:p>
            <a:endParaRPr lang="ru-RU" dirty="0"/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4943226" y="5690866"/>
            <a:ext cx="122413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000" b="1" kern="0" dirty="0"/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4943226" y="6122914"/>
            <a:ext cx="172819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 b="1" kern="0" dirty="0"/>
          </a:p>
        </p:txBody>
      </p:sp>
      <p:sp>
        <p:nvSpPr>
          <p:cNvPr id="18" name="Заголовок 5"/>
          <p:cNvSpPr txBox="1">
            <a:spLocks/>
          </p:cNvSpPr>
          <p:nvPr/>
        </p:nvSpPr>
        <p:spPr>
          <a:xfrm>
            <a:off x="2855640" y="3212977"/>
            <a:ext cx="840105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ru-RU" sz="4800" kern="0" dirty="0">
              <a:solidFill>
                <a:srgbClr val="058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6" name="Rectangle 58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Структура подсистемы</a:t>
            </a:r>
            <a:endParaRPr lang="en-US" sz="3600" dirty="0"/>
          </a:p>
        </p:txBody>
      </p:sp>
      <p:sp>
        <p:nvSpPr>
          <p:cNvPr id="37890" name="AutoShape 2"/>
          <p:cNvSpPr>
            <a:spLocks noChangeArrowheads="1"/>
          </p:cNvSpPr>
          <p:nvPr/>
        </p:nvSpPr>
        <p:spPr bwMode="gray">
          <a:xfrm rot="18243359">
            <a:off x="7577900" y="3232771"/>
            <a:ext cx="1423544" cy="1228388"/>
          </a:xfrm>
          <a:custGeom>
            <a:avLst/>
            <a:gdLst>
              <a:gd name="G0" fmla="+- 9729 0 0"/>
              <a:gd name="G1" fmla="+- -11124456 0 0"/>
              <a:gd name="G2" fmla="+- 0 0 -11124456"/>
              <a:gd name="T0" fmla="*/ 0 256 1"/>
              <a:gd name="T1" fmla="*/ 180 256 1"/>
              <a:gd name="G3" fmla="+- -11124456 T0 T1"/>
              <a:gd name="T2" fmla="*/ 0 256 1"/>
              <a:gd name="T3" fmla="*/ 90 256 1"/>
              <a:gd name="G4" fmla="+- -11124456 T2 T3"/>
              <a:gd name="G5" fmla="*/ G4 2 1"/>
              <a:gd name="T4" fmla="*/ 90 256 1"/>
              <a:gd name="T5" fmla="*/ 0 256 1"/>
              <a:gd name="G6" fmla="+- -11124456 T4 T5"/>
              <a:gd name="G7" fmla="*/ G6 2 1"/>
              <a:gd name="G8" fmla="abs -1112445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29"/>
              <a:gd name="G18" fmla="*/ 9729 1 2"/>
              <a:gd name="G19" fmla="+- G18 5400 0"/>
              <a:gd name="G20" fmla="cos G19 -11124456"/>
              <a:gd name="G21" fmla="sin G19 -11124456"/>
              <a:gd name="G22" fmla="+- G20 10800 0"/>
              <a:gd name="G23" fmla="+- G21 10800 0"/>
              <a:gd name="G24" fmla="+- 10800 0 G20"/>
              <a:gd name="G25" fmla="+- 9729 10800 0"/>
              <a:gd name="G26" fmla="?: G9 G17 G25"/>
              <a:gd name="G27" fmla="?: G9 0 21600"/>
              <a:gd name="G28" fmla="cos 10800 -11124456"/>
              <a:gd name="G29" fmla="sin 10800 -11124456"/>
              <a:gd name="G30" fmla="sin 9729 -11124456"/>
              <a:gd name="G31" fmla="+- G28 10800 0"/>
              <a:gd name="G32" fmla="+- G29 10800 0"/>
              <a:gd name="G33" fmla="+- G30 10800 0"/>
              <a:gd name="G34" fmla="?: G4 0 G31"/>
              <a:gd name="G35" fmla="?: -11124456 G34 0"/>
              <a:gd name="G36" fmla="?: G6 G35 G31"/>
              <a:gd name="G37" fmla="+- 21600 0 G36"/>
              <a:gd name="G38" fmla="?: G4 0 G33"/>
              <a:gd name="G39" fmla="?: -1112445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98 w 21600"/>
              <a:gd name="T15" fmla="*/ 8972 h 21600"/>
              <a:gd name="T16" fmla="*/ 10800 w 21600"/>
              <a:gd name="T17" fmla="*/ 1071 h 21600"/>
              <a:gd name="T18" fmla="*/ 20902 w 21600"/>
              <a:gd name="T19" fmla="*/ 89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226" y="9068"/>
                </a:moveTo>
                <a:cubicBezTo>
                  <a:pt x="2063" y="4438"/>
                  <a:pt x="6094" y="1070"/>
                  <a:pt x="10800" y="1071"/>
                </a:cubicBezTo>
                <a:cubicBezTo>
                  <a:pt x="15505" y="1071"/>
                  <a:pt x="19536" y="4438"/>
                  <a:pt x="20373" y="9068"/>
                </a:cubicBezTo>
                <a:lnTo>
                  <a:pt x="21427" y="8877"/>
                </a:lnTo>
                <a:cubicBezTo>
                  <a:pt x="20497" y="3737"/>
                  <a:pt x="16023" y="-1"/>
                  <a:pt x="10799" y="0"/>
                </a:cubicBezTo>
                <a:cubicBezTo>
                  <a:pt x="5576" y="0"/>
                  <a:pt x="1102" y="3737"/>
                  <a:pt x="172" y="8877"/>
                </a:cubicBezTo>
                <a:close/>
              </a:path>
            </a:pathLst>
          </a:custGeom>
          <a:solidFill>
            <a:schemeClr val="tx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gray">
          <a:xfrm rot="12822593" flipH="1" flipV="1">
            <a:off x="4581650" y="4084718"/>
            <a:ext cx="1476131" cy="1456235"/>
          </a:xfrm>
          <a:custGeom>
            <a:avLst/>
            <a:gdLst>
              <a:gd name="G0" fmla="+- 9729 0 0"/>
              <a:gd name="G1" fmla="+- -11124456 0 0"/>
              <a:gd name="G2" fmla="+- 0 0 -11124456"/>
              <a:gd name="T0" fmla="*/ 0 256 1"/>
              <a:gd name="T1" fmla="*/ 180 256 1"/>
              <a:gd name="G3" fmla="+- -11124456 T0 T1"/>
              <a:gd name="T2" fmla="*/ 0 256 1"/>
              <a:gd name="T3" fmla="*/ 90 256 1"/>
              <a:gd name="G4" fmla="+- -11124456 T2 T3"/>
              <a:gd name="G5" fmla="*/ G4 2 1"/>
              <a:gd name="T4" fmla="*/ 90 256 1"/>
              <a:gd name="T5" fmla="*/ 0 256 1"/>
              <a:gd name="G6" fmla="+- -11124456 T4 T5"/>
              <a:gd name="G7" fmla="*/ G6 2 1"/>
              <a:gd name="G8" fmla="abs -1112445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29"/>
              <a:gd name="G18" fmla="*/ 9729 1 2"/>
              <a:gd name="G19" fmla="+- G18 5400 0"/>
              <a:gd name="G20" fmla="cos G19 -11124456"/>
              <a:gd name="G21" fmla="sin G19 -11124456"/>
              <a:gd name="G22" fmla="+- G20 10800 0"/>
              <a:gd name="G23" fmla="+- G21 10800 0"/>
              <a:gd name="G24" fmla="+- 10800 0 G20"/>
              <a:gd name="G25" fmla="+- 9729 10800 0"/>
              <a:gd name="G26" fmla="?: G9 G17 G25"/>
              <a:gd name="G27" fmla="?: G9 0 21600"/>
              <a:gd name="G28" fmla="cos 10800 -11124456"/>
              <a:gd name="G29" fmla="sin 10800 -11124456"/>
              <a:gd name="G30" fmla="sin 9729 -11124456"/>
              <a:gd name="G31" fmla="+- G28 10800 0"/>
              <a:gd name="G32" fmla="+- G29 10800 0"/>
              <a:gd name="G33" fmla="+- G30 10800 0"/>
              <a:gd name="G34" fmla="?: G4 0 G31"/>
              <a:gd name="G35" fmla="?: -11124456 G34 0"/>
              <a:gd name="G36" fmla="?: G6 G35 G31"/>
              <a:gd name="G37" fmla="+- 21600 0 G36"/>
              <a:gd name="G38" fmla="?: G4 0 G33"/>
              <a:gd name="G39" fmla="?: -1112445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98 w 21600"/>
              <a:gd name="T15" fmla="*/ 8972 h 21600"/>
              <a:gd name="T16" fmla="*/ 10800 w 21600"/>
              <a:gd name="T17" fmla="*/ 1071 h 21600"/>
              <a:gd name="T18" fmla="*/ 20902 w 21600"/>
              <a:gd name="T19" fmla="*/ 89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226" y="9068"/>
                </a:moveTo>
                <a:cubicBezTo>
                  <a:pt x="2063" y="4438"/>
                  <a:pt x="6094" y="1070"/>
                  <a:pt x="10800" y="1071"/>
                </a:cubicBezTo>
                <a:cubicBezTo>
                  <a:pt x="15505" y="1071"/>
                  <a:pt x="19536" y="4438"/>
                  <a:pt x="20373" y="9068"/>
                </a:cubicBezTo>
                <a:lnTo>
                  <a:pt x="21427" y="8877"/>
                </a:lnTo>
                <a:cubicBezTo>
                  <a:pt x="20497" y="3737"/>
                  <a:pt x="16023" y="-1"/>
                  <a:pt x="10799" y="0"/>
                </a:cubicBezTo>
                <a:cubicBezTo>
                  <a:pt x="5576" y="0"/>
                  <a:pt x="1102" y="3737"/>
                  <a:pt x="172" y="8877"/>
                </a:cubicBezTo>
                <a:close/>
              </a:path>
            </a:pathLst>
          </a:custGeom>
          <a:solidFill>
            <a:schemeClr val="tx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03585" y="3832106"/>
            <a:ext cx="872997" cy="930207"/>
            <a:chOff x="647" y="2562"/>
            <a:chExt cx="1210" cy="1278"/>
          </a:xfrm>
        </p:grpSpPr>
        <p:pic>
          <p:nvPicPr>
            <p:cNvPr id="37893" name="Picture 5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37894" name="Picture 6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37895" name="Oval 7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folHlink">
                <a:alpha val="5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7" name="AutoShape 9"/>
          <p:cNvSpPr>
            <a:spLocks noChangeArrowheads="1"/>
          </p:cNvSpPr>
          <p:nvPr/>
        </p:nvSpPr>
        <p:spPr bwMode="gray">
          <a:xfrm rot="19693646">
            <a:off x="5768748" y="2980655"/>
            <a:ext cx="1412721" cy="1237799"/>
          </a:xfrm>
          <a:custGeom>
            <a:avLst/>
            <a:gdLst>
              <a:gd name="G0" fmla="+- 9729 0 0"/>
              <a:gd name="G1" fmla="+- -11124456 0 0"/>
              <a:gd name="G2" fmla="+- 0 0 -11124456"/>
              <a:gd name="T0" fmla="*/ 0 256 1"/>
              <a:gd name="T1" fmla="*/ 180 256 1"/>
              <a:gd name="G3" fmla="+- -11124456 T0 T1"/>
              <a:gd name="T2" fmla="*/ 0 256 1"/>
              <a:gd name="T3" fmla="*/ 90 256 1"/>
              <a:gd name="G4" fmla="+- -11124456 T2 T3"/>
              <a:gd name="G5" fmla="*/ G4 2 1"/>
              <a:gd name="T4" fmla="*/ 90 256 1"/>
              <a:gd name="T5" fmla="*/ 0 256 1"/>
              <a:gd name="G6" fmla="+- -11124456 T4 T5"/>
              <a:gd name="G7" fmla="*/ G6 2 1"/>
              <a:gd name="G8" fmla="abs -1112445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29"/>
              <a:gd name="G18" fmla="*/ 9729 1 2"/>
              <a:gd name="G19" fmla="+- G18 5400 0"/>
              <a:gd name="G20" fmla="cos G19 -11124456"/>
              <a:gd name="G21" fmla="sin G19 -11124456"/>
              <a:gd name="G22" fmla="+- G20 10800 0"/>
              <a:gd name="G23" fmla="+- G21 10800 0"/>
              <a:gd name="G24" fmla="+- 10800 0 G20"/>
              <a:gd name="G25" fmla="+- 9729 10800 0"/>
              <a:gd name="G26" fmla="?: G9 G17 G25"/>
              <a:gd name="G27" fmla="?: G9 0 21600"/>
              <a:gd name="G28" fmla="cos 10800 -11124456"/>
              <a:gd name="G29" fmla="sin 10800 -11124456"/>
              <a:gd name="G30" fmla="sin 9729 -11124456"/>
              <a:gd name="G31" fmla="+- G28 10800 0"/>
              <a:gd name="G32" fmla="+- G29 10800 0"/>
              <a:gd name="G33" fmla="+- G30 10800 0"/>
              <a:gd name="G34" fmla="?: G4 0 G31"/>
              <a:gd name="G35" fmla="?: -11124456 G34 0"/>
              <a:gd name="G36" fmla="?: G6 G35 G31"/>
              <a:gd name="G37" fmla="+- 21600 0 G36"/>
              <a:gd name="G38" fmla="?: G4 0 G33"/>
              <a:gd name="G39" fmla="?: -1112445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98 w 21600"/>
              <a:gd name="T15" fmla="*/ 8972 h 21600"/>
              <a:gd name="T16" fmla="*/ 10800 w 21600"/>
              <a:gd name="T17" fmla="*/ 1071 h 21600"/>
              <a:gd name="T18" fmla="*/ 20902 w 21600"/>
              <a:gd name="T19" fmla="*/ 89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226" y="9068"/>
                </a:moveTo>
                <a:cubicBezTo>
                  <a:pt x="2063" y="4438"/>
                  <a:pt x="6094" y="1070"/>
                  <a:pt x="10800" y="1071"/>
                </a:cubicBezTo>
                <a:cubicBezTo>
                  <a:pt x="15505" y="1071"/>
                  <a:pt x="19536" y="4438"/>
                  <a:pt x="20373" y="9068"/>
                </a:cubicBezTo>
                <a:lnTo>
                  <a:pt x="21427" y="8877"/>
                </a:lnTo>
                <a:cubicBezTo>
                  <a:pt x="20497" y="3737"/>
                  <a:pt x="16023" y="-1"/>
                  <a:pt x="10799" y="0"/>
                </a:cubicBezTo>
                <a:cubicBezTo>
                  <a:pt x="5576" y="0"/>
                  <a:pt x="1102" y="3737"/>
                  <a:pt x="172" y="8877"/>
                </a:cubicBezTo>
                <a:close/>
              </a:path>
            </a:pathLst>
          </a:custGeom>
          <a:solidFill>
            <a:schemeClr val="tx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044692" y="3713230"/>
            <a:ext cx="1129587" cy="1203623"/>
            <a:chOff x="647" y="2562"/>
            <a:chExt cx="1210" cy="1278"/>
          </a:xfrm>
        </p:grpSpPr>
        <p:pic>
          <p:nvPicPr>
            <p:cNvPr id="37899" name="Picture 11" descr="light_shadow"/>
            <p:cNvPicPr>
              <a:picLocks noChangeAspect="1" noChangeArrowheads="1"/>
            </p:cNvPicPr>
            <p:nvPr/>
          </p:nvPicPr>
          <p:blipFill>
            <a:blip r:embed="rId4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37900" name="Picture 12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37901" name="Oval 13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hlink">
                <a:alpha val="5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288010" y="2060849"/>
            <a:ext cx="1344887" cy="1469609"/>
            <a:chOff x="647" y="2562"/>
            <a:chExt cx="1210" cy="1278"/>
          </a:xfrm>
        </p:grpSpPr>
        <p:pic>
          <p:nvPicPr>
            <p:cNvPr id="37904" name="Picture 16" descr="light_shadow"/>
            <p:cNvPicPr>
              <a:picLocks noChangeAspect="1" noChangeArrowheads="1"/>
            </p:cNvPicPr>
            <p:nvPr/>
          </p:nvPicPr>
          <p:blipFill>
            <a:blip r:embed="rId6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37905" name="Picture 17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37906" name="Oval 18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868842" y="2774107"/>
            <a:ext cx="1129587" cy="1203623"/>
            <a:chOff x="647" y="2562"/>
            <a:chExt cx="1210" cy="1278"/>
          </a:xfrm>
        </p:grpSpPr>
        <p:pic>
          <p:nvPicPr>
            <p:cNvPr id="37909" name="Picture 21" descr="light_shadow"/>
            <p:cNvPicPr>
              <a:picLocks noChangeAspect="1" noChangeArrowheads="1"/>
            </p:cNvPicPr>
            <p:nvPr/>
          </p:nvPicPr>
          <p:blipFill>
            <a:blip r:embed="rId4" cstate="print">
              <a:lum bright="-78000" contrast="-78000"/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37910" name="Picture 22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37911" name="Oval 23"/>
            <p:cNvSpPr>
              <a:spLocks noChangeArrowheads="1"/>
            </p:cNvSpPr>
            <p:nvPr/>
          </p:nvSpPr>
          <p:spPr bwMode="lt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accent2">
                <a:alpha val="5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826260" y="4774201"/>
            <a:ext cx="872997" cy="930207"/>
            <a:chOff x="647" y="2562"/>
            <a:chExt cx="1210" cy="1278"/>
          </a:xfrm>
        </p:grpSpPr>
        <p:pic>
          <p:nvPicPr>
            <p:cNvPr id="37919" name="Picture 31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37920" name="Picture 3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37921" name="Oval 33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folHlink">
                <a:alpha val="5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7377599" y="4004477"/>
            <a:ext cx="872997" cy="930207"/>
            <a:chOff x="647" y="2562"/>
            <a:chExt cx="1210" cy="1278"/>
          </a:xfrm>
        </p:grpSpPr>
        <p:pic>
          <p:nvPicPr>
            <p:cNvPr id="37924" name="Picture 36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37925" name="Picture 37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37926" name="Oval 38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folHlink">
                <a:alpha val="5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7" name="Freeform 39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8131148" y="2814228"/>
            <a:ext cx="872997" cy="930207"/>
            <a:chOff x="647" y="2562"/>
            <a:chExt cx="1210" cy="1278"/>
          </a:xfrm>
        </p:grpSpPr>
        <p:pic>
          <p:nvPicPr>
            <p:cNvPr id="37929" name="Picture 41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37930" name="Picture 4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37931" name="Oval 43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folHlink">
                <a:alpha val="5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5041677" y="4079207"/>
            <a:ext cx="1150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80808"/>
                </a:solidFill>
              </a:rPr>
              <a:t>Закупки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6964696" y="2958160"/>
            <a:ext cx="9201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080808"/>
                </a:solidFill>
              </a:rPr>
              <a:t>Снаб-жение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8119349" y="2894463"/>
            <a:ext cx="9201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80808"/>
                </a:solidFill>
              </a:rPr>
              <a:t>Выдача по заявкам</a:t>
            </a:r>
            <a:endParaRPr lang="en-US" sz="1400" b="1" dirty="0">
              <a:solidFill>
                <a:srgbClr val="080808"/>
              </a:solidFill>
            </a:endParaRPr>
          </a:p>
        </p:txBody>
      </p:sp>
      <p:sp>
        <p:nvSpPr>
          <p:cNvPr id="37936" name="Rectangle 48"/>
          <p:cNvSpPr>
            <a:spLocks noChangeArrowheads="1"/>
          </p:cNvSpPr>
          <p:nvPr/>
        </p:nvSpPr>
        <p:spPr bwMode="auto">
          <a:xfrm>
            <a:off x="7367275" y="4185762"/>
            <a:ext cx="9201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80808"/>
                </a:solidFill>
              </a:rPr>
              <a:t>Заявки МТС</a:t>
            </a:r>
            <a:endParaRPr lang="en-US" sz="1400" b="1" dirty="0">
              <a:solidFill>
                <a:srgbClr val="080808"/>
              </a:solidFill>
            </a:endParaRPr>
          </a:p>
        </p:txBody>
      </p:sp>
      <p:sp>
        <p:nvSpPr>
          <p:cNvPr id="37937" name="Rectangle 49"/>
          <p:cNvSpPr>
            <a:spLocks noChangeArrowheads="1"/>
          </p:cNvSpPr>
          <p:nvPr/>
        </p:nvSpPr>
        <p:spPr bwMode="auto">
          <a:xfrm>
            <a:off x="3912136" y="3897489"/>
            <a:ext cx="995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80808"/>
                </a:solidFill>
              </a:rPr>
              <a:t>Заказы поставщикам</a:t>
            </a:r>
            <a:endParaRPr lang="en-US" sz="1400" b="1" dirty="0">
              <a:solidFill>
                <a:srgbClr val="080808"/>
              </a:solidFill>
            </a:endParaRPr>
          </a:p>
        </p:txBody>
      </p:sp>
      <p:sp>
        <p:nvSpPr>
          <p:cNvPr id="37939" name="Rectangle 51"/>
          <p:cNvSpPr>
            <a:spLocks noChangeArrowheads="1"/>
          </p:cNvSpPr>
          <p:nvPr/>
        </p:nvSpPr>
        <p:spPr bwMode="auto">
          <a:xfrm>
            <a:off x="5833632" y="4985205"/>
            <a:ext cx="9201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80808"/>
                </a:solidFill>
              </a:rPr>
              <a:t>План закупок</a:t>
            </a:r>
            <a:endParaRPr lang="en-US" sz="1400" b="1" dirty="0">
              <a:solidFill>
                <a:srgbClr val="080808"/>
              </a:solidFill>
            </a:endParaRPr>
          </a:p>
        </p:txBody>
      </p:sp>
      <p:sp>
        <p:nvSpPr>
          <p:cNvPr id="37940" name="Rectangle 52"/>
          <p:cNvSpPr>
            <a:spLocks noChangeArrowheads="1"/>
          </p:cNvSpPr>
          <p:nvPr/>
        </p:nvSpPr>
        <p:spPr bwMode="auto">
          <a:xfrm>
            <a:off x="5608761" y="2515551"/>
            <a:ext cx="6960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УЗП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7941" name="Rectangle 53"/>
          <p:cNvSpPr>
            <a:spLocks noChangeArrowheads="1"/>
          </p:cNvSpPr>
          <p:nvPr/>
        </p:nvSpPr>
        <p:spPr bwMode="auto">
          <a:xfrm>
            <a:off x="3353366" y="4699710"/>
            <a:ext cx="169438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400" b="1" dirty="0"/>
              <a:t> </a:t>
            </a:r>
            <a:r>
              <a:rPr lang="ru-RU" sz="1400" b="1" dirty="0"/>
              <a:t>П</a:t>
            </a:r>
            <a:r>
              <a:rPr lang="ru-RU" sz="1400" b="1" dirty="0"/>
              <a:t>ланирование отношений с поставщиками в рамках плана закупок</a:t>
            </a:r>
            <a:endParaRPr lang="en-US" sz="1400" b="1" dirty="0"/>
          </a:p>
        </p:txBody>
      </p:sp>
      <p:sp>
        <p:nvSpPr>
          <p:cNvPr id="37943" name="Rectangle 55"/>
          <p:cNvSpPr>
            <a:spLocks noChangeArrowheads="1"/>
          </p:cNvSpPr>
          <p:nvPr/>
        </p:nvSpPr>
        <p:spPr bwMode="auto">
          <a:xfrm>
            <a:off x="5637497" y="5702937"/>
            <a:ext cx="169438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400" b="1" dirty="0"/>
              <a:t> </a:t>
            </a:r>
            <a:r>
              <a:rPr lang="ru-RU" sz="1400" b="1" dirty="0"/>
              <a:t>Планирование процесса. Поддержка сценарного планирования</a:t>
            </a:r>
            <a:endParaRPr lang="en-US" sz="1400" b="1" dirty="0"/>
          </a:p>
        </p:txBody>
      </p:sp>
      <p:sp>
        <p:nvSpPr>
          <p:cNvPr id="37944" name="Rectangle 56"/>
          <p:cNvSpPr>
            <a:spLocks noChangeArrowheads="1"/>
          </p:cNvSpPr>
          <p:nvPr/>
        </p:nvSpPr>
        <p:spPr bwMode="auto">
          <a:xfrm>
            <a:off x="8240272" y="4618176"/>
            <a:ext cx="16943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400" b="1" dirty="0"/>
              <a:t> </a:t>
            </a:r>
            <a:r>
              <a:rPr lang="ru-RU" sz="1400" b="1" dirty="0"/>
              <a:t>Планирование снабжения участков деятельности</a:t>
            </a:r>
            <a:endParaRPr lang="en-US" sz="1400" b="1" dirty="0"/>
          </a:p>
        </p:txBody>
      </p:sp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8968752" y="3402665"/>
            <a:ext cx="16943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400" b="1" dirty="0"/>
              <a:t> </a:t>
            </a:r>
            <a:r>
              <a:rPr lang="ru-RU" sz="1400" b="1" dirty="0"/>
              <a:t>Удовлетворение заявок</a:t>
            </a:r>
            <a:endParaRPr lang="en-US" sz="1400" b="1" dirty="0"/>
          </a:p>
        </p:txBody>
      </p:sp>
      <p:grpSp>
        <p:nvGrpSpPr>
          <p:cNvPr id="60" name="Group 4"/>
          <p:cNvGrpSpPr>
            <a:grpSpLocks/>
          </p:cNvGrpSpPr>
          <p:nvPr/>
        </p:nvGrpSpPr>
        <p:grpSpPr bwMode="auto">
          <a:xfrm>
            <a:off x="4263122" y="2783023"/>
            <a:ext cx="872997" cy="930207"/>
            <a:chOff x="647" y="2562"/>
            <a:chExt cx="1210" cy="1278"/>
          </a:xfrm>
        </p:grpSpPr>
        <p:pic>
          <p:nvPicPr>
            <p:cNvPr id="61" name="Picture 5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</p:spPr>
        </p:pic>
        <p:pic>
          <p:nvPicPr>
            <p:cNvPr id="62" name="Picture 6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</p:spPr>
        </p:pic>
        <p:sp>
          <p:nvSpPr>
            <p:cNvPr id="63" name="Oval 7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folHlink">
                <a:alpha val="5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" name="Rectangle 49"/>
          <p:cNvSpPr>
            <a:spLocks noChangeArrowheads="1"/>
          </p:cNvSpPr>
          <p:nvPr/>
        </p:nvSpPr>
        <p:spPr bwMode="auto">
          <a:xfrm>
            <a:off x="4271975" y="2894028"/>
            <a:ext cx="9201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80808"/>
                </a:solidFill>
              </a:rPr>
              <a:t>Заказы покупателей</a:t>
            </a:r>
            <a:endParaRPr lang="en-US" sz="1400" b="1" dirty="0">
              <a:solidFill>
                <a:srgbClr val="080808"/>
              </a:solidFill>
            </a:endParaRPr>
          </a:p>
        </p:txBody>
      </p:sp>
      <p:sp>
        <p:nvSpPr>
          <p:cNvPr id="71" name="AutoShape 3"/>
          <p:cNvSpPr>
            <a:spLocks noChangeArrowheads="1"/>
          </p:cNvSpPr>
          <p:nvPr/>
        </p:nvSpPr>
        <p:spPr bwMode="gray">
          <a:xfrm rot="19881755" flipH="1" flipV="1">
            <a:off x="6370378" y="4594939"/>
            <a:ext cx="1476131" cy="1086640"/>
          </a:xfrm>
          <a:custGeom>
            <a:avLst/>
            <a:gdLst>
              <a:gd name="G0" fmla="+- 9729 0 0"/>
              <a:gd name="G1" fmla="+- -11124456 0 0"/>
              <a:gd name="G2" fmla="+- 0 0 -11124456"/>
              <a:gd name="T0" fmla="*/ 0 256 1"/>
              <a:gd name="T1" fmla="*/ 180 256 1"/>
              <a:gd name="G3" fmla="+- -11124456 T0 T1"/>
              <a:gd name="T2" fmla="*/ 0 256 1"/>
              <a:gd name="T3" fmla="*/ 90 256 1"/>
              <a:gd name="G4" fmla="+- -11124456 T2 T3"/>
              <a:gd name="G5" fmla="*/ G4 2 1"/>
              <a:gd name="T4" fmla="*/ 90 256 1"/>
              <a:gd name="T5" fmla="*/ 0 256 1"/>
              <a:gd name="G6" fmla="+- -11124456 T4 T5"/>
              <a:gd name="G7" fmla="*/ G6 2 1"/>
              <a:gd name="G8" fmla="abs -1112445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29"/>
              <a:gd name="G18" fmla="*/ 9729 1 2"/>
              <a:gd name="G19" fmla="+- G18 5400 0"/>
              <a:gd name="G20" fmla="cos G19 -11124456"/>
              <a:gd name="G21" fmla="sin G19 -11124456"/>
              <a:gd name="G22" fmla="+- G20 10800 0"/>
              <a:gd name="G23" fmla="+- G21 10800 0"/>
              <a:gd name="G24" fmla="+- 10800 0 G20"/>
              <a:gd name="G25" fmla="+- 9729 10800 0"/>
              <a:gd name="G26" fmla="?: G9 G17 G25"/>
              <a:gd name="G27" fmla="?: G9 0 21600"/>
              <a:gd name="G28" fmla="cos 10800 -11124456"/>
              <a:gd name="G29" fmla="sin 10800 -11124456"/>
              <a:gd name="G30" fmla="sin 9729 -11124456"/>
              <a:gd name="G31" fmla="+- G28 10800 0"/>
              <a:gd name="G32" fmla="+- G29 10800 0"/>
              <a:gd name="G33" fmla="+- G30 10800 0"/>
              <a:gd name="G34" fmla="?: G4 0 G31"/>
              <a:gd name="G35" fmla="?: -11124456 G34 0"/>
              <a:gd name="G36" fmla="?: G6 G35 G31"/>
              <a:gd name="G37" fmla="+- 21600 0 G36"/>
              <a:gd name="G38" fmla="?: G4 0 G33"/>
              <a:gd name="G39" fmla="?: -1112445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98 w 21600"/>
              <a:gd name="T15" fmla="*/ 8972 h 21600"/>
              <a:gd name="T16" fmla="*/ 10800 w 21600"/>
              <a:gd name="T17" fmla="*/ 1071 h 21600"/>
              <a:gd name="T18" fmla="*/ 20902 w 21600"/>
              <a:gd name="T19" fmla="*/ 897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226" y="9068"/>
                </a:moveTo>
                <a:cubicBezTo>
                  <a:pt x="2063" y="4438"/>
                  <a:pt x="6094" y="1070"/>
                  <a:pt x="10800" y="1071"/>
                </a:cubicBezTo>
                <a:cubicBezTo>
                  <a:pt x="15505" y="1071"/>
                  <a:pt x="19536" y="4438"/>
                  <a:pt x="20373" y="9068"/>
                </a:cubicBezTo>
                <a:lnTo>
                  <a:pt x="21427" y="8877"/>
                </a:lnTo>
                <a:cubicBezTo>
                  <a:pt x="20497" y="3737"/>
                  <a:pt x="16023" y="-1"/>
                  <a:pt x="10799" y="0"/>
                </a:cubicBezTo>
                <a:cubicBezTo>
                  <a:pt x="5576" y="0"/>
                  <a:pt x="1102" y="3737"/>
                  <a:pt x="172" y="8877"/>
                </a:cubicBezTo>
                <a:close/>
              </a:path>
            </a:pathLst>
          </a:custGeom>
          <a:solidFill>
            <a:schemeClr val="tx1">
              <a:alpha val="4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Скругленная прямоугольная выноска 65"/>
          <p:cNvSpPr/>
          <p:nvPr/>
        </p:nvSpPr>
        <p:spPr>
          <a:xfrm>
            <a:off x="1600645" y="1335433"/>
            <a:ext cx="2600788" cy="2511230"/>
          </a:xfrm>
          <a:prstGeom prst="wedgeRoundRectCallout">
            <a:avLst>
              <a:gd name="adj1" fmla="val 57476"/>
              <a:gd name="adj2" fmla="val -23310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/>
              <a:t>Структура Подсистемы</a:t>
            </a:r>
          </a:p>
          <a:p>
            <a:r>
              <a:rPr lang="ru-RU" sz="1200" dirty="0"/>
              <a:t>«Управления закупками» включает в себя 2 </a:t>
            </a:r>
          </a:p>
          <a:p>
            <a:r>
              <a:rPr lang="ru-RU" sz="1200" dirty="0"/>
              <a:t>функциональных блока:</a:t>
            </a:r>
          </a:p>
          <a:p>
            <a:r>
              <a:rPr lang="ru-RU" sz="1200" i="1" dirty="0"/>
              <a:t>Снабжение</a:t>
            </a:r>
            <a:r>
              <a:rPr lang="en-US" sz="1200" dirty="0"/>
              <a:t> -</a:t>
            </a:r>
            <a:endParaRPr lang="ru-RU" sz="1200" dirty="0"/>
          </a:p>
          <a:p>
            <a:r>
              <a:rPr lang="ru-RU" sz="1200" dirty="0"/>
              <a:t>обеспечивает учет и исполнение заявок подразделений на получение товаров и услуг;</a:t>
            </a:r>
          </a:p>
          <a:p>
            <a:r>
              <a:rPr lang="ru-RU" sz="1200" i="1" dirty="0"/>
              <a:t>Закупки</a:t>
            </a:r>
            <a:r>
              <a:rPr lang="ru-RU" sz="1200" dirty="0"/>
              <a:t> - отвечает за</a:t>
            </a:r>
          </a:p>
          <a:p>
            <a:r>
              <a:rPr lang="ru-RU" sz="1200" dirty="0"/>
              <a:t>формирование </a:t>
            </a:r>
            <a:r>
              <a:rPr lang="ru-RU" sz="1200" dirty="0"/>
              <a:t>и учет исполнения плана</a:t>
            </a:r>
          </a:p>
          <a:p>
            <a:r>
              <a:rPr lang="ru-RU" sz="1200" dirty="0"/>
              <a:t>закупок.</a:t>
            </a:r>
          </a:p>
        </p:txBody>
      </p:sp>
    </p:spTree>
    <p:extLst>
      <p:ext uri="{BB962C8B-B14F-4D97-AF65-F5344CB8AC3E}">
        <p14:creationId xmlns:p14="http://schemas.microsoft.com/office/powerpoint/2010/main" val="861519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Плановая номенклатура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24" y="1234963"/>
            <a:ext cx="5868508" cy="543910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7456206" y="2467295"/>
            <a:ext cx="2987824" cy="2296276"/>
          </a:xfrm>
          <a:prstGeom prst="wedgeRoundRectCallout">
            <a:avLst>
              <a:gd name="adj1" fmla="val -80884"/>
              <a:gd name="adj2" fmla="val 67632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Для тех случаев, когда планирование закупок ведется в детализации, отличной от бухгалтерского перечня номенклатуры, может быть использован справочник </a:t>
            </a:r>
            <a:r>
              <a:rPr lang="ru-RU" sz="1400" b="1" dirty="0"/>
              <a:t>«Плановая номенклатура»</a:t>
            </a:r>
            <a:r>
              <a:rPr lang="ru-RU" sz="1400" dirty="0"/>
              <a:t>, </a:t>
            </a:r>
            <a:r>
              <a:rPr lang="ru-RU" sz="1400" dirty="0"/>
              <a:t>для </a:t>
            </a:r>
            <a:r>
              <a:rPr lang="ru-RU" sz="1400" dirty="0"/>
              <a:t>позиций которого настраиваются соответствия с бухгалтерской номенклатурой</a:t>
            </a:r>
          </a:p>
        </p:txBody>
      </p:sp>
    </p:spTree>
    <p:extLst>
      <p:ext uri="{BB962C8B-B14F-4D97-AF65-F5344CB8AC3E}">
        <p14:creationId xmlns:p14="http://schemas.microsoft.com/office/powerpoint/2010/main" val="16701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Планирование закупок и продаж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41064" y="3380421"/>
            <a:ext cx="8020056" cy="450174"/>
          </a:xfrm>
        </p:spPr>
        <p:txBody>
          <a:bodyPr/>
          <a:lstStyle/>
          <a:p>
            <a:r>
              <a:rPr lang="ru-RU" dirty="0"/>
              <a:t>Управление закупками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Планирование</a:t>
            </a:r>
            <a:endParaRPr lang="en-US" dirty="0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gray">
          <a:xfrm>
            <a:off x="3876676" y="2892425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folHlink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ltGray">
          <a:xfrm>
            <a:off x="3822701" y="4241800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black">
          <a:xfrm>
            <a:off x="6453188" y="2428499"/>
            <a:ext cx="31242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/>
              <a:t>План закупок может составляться на основании поданных заявок подразделений</a:t>
            </a:r>
            <a:endParaRPr lang="en-US" sz="2000" b="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70100" y="3327400"/>
            <a:ext cx="4051300" cy="914400"/>
            <a:chOff x="2736" y="1803"/>
            <a:chExt cx="2552" cy="576"/>
          </a:xfrm>
        </p:grpSpPr>
        <p:sp>
          <p:nvSpPr>
            <p:cNvPr id="30728" name="Rectangle 8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31" name="Text Box 11"/>
          <p:cNvSpPr txBox="1">
            <a:spLocks noChangeArrowheads="1"/>
          </p:cNvSpPr>
          <p:nvPr/>
        </p:nvSpPr>
        <p:spPr bwMode="gray">
          <a:xfrm>
            <a:off x="2166910" y="3714753"/>
            <a:ext cx="392909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0000"/>
                </a:solidFill>
              </a:rPr>
              <a:t>Те же разрезы + заявки МТС и приоритеты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057400" y="4611688"/>
            <a:ext cx="4051300" cy="914400"/>
            <a:chOff x="2728" y="2640"/>
            <a:chExt cx="2552" cy="576"/>
          </a:xfrm>
        </p:grpSpPr>
        <p:sp>
          <p:nvSpPr>
            <p:cNvPr id="30733" name="Rectangle 13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36" name="Text Box 16"/>
          <p:cNvSpPr txBox="1">
            <a:spLocks noChangeArrowheads="1"/>
          </p:cNvSpPr>
          <p:nvPr/>
        </p:nvSpPr>
        <p:spPr bwMode="gray">
          <a:xfrm>
            <a:off x="2438400" y="5000637"/>
            <a:ext cx="32893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0000"/>
                </a:solidFill>
              </a:rPr>
              <a:t>Формирование заказов поставщикам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gray">
          <a:xfrm>
            <a:off x="2095472" y="3321051"/>
            <a:ext cx="400052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>
                <a:solidFill>
                  <a:srgbClr val="FFFFFF"/>
                </a:solidFill>
              </a:rPr>
              <a:t>Планирование закупок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gray">
          <a:xfrm>
            <a:off x="2024034" y="4589463"/>
            <a:ext cx="407196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FFFF"/>
                </a:solidFill>
              </a:rPr>
              <a:t>Планирование процесса закупок</a:t>
            </a: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057400" y="1981200"/>
            <a:ext cx="4051300" cy="914400"/>
            <a:chOff x="2728" y="983"/>
            <a:chExt cx="2552" cy="576"/>
          </a:xfrm>
        </p:grpSpPr>
        <p:sp>
          <p:nvSpPr>
            <p:cNvPr id="30748" name="Rectangle 28"/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gray">
            <a:xfrm>
              <a:off x="2741" y="989"/>
              <a:ext cx="2530" cy="26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gray">
            <a:xfrm>
              <a:off x="2736" y="123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1" name="Text Box 31"/>
          <p:cNvSpPr txBox="1">
            <a:spLocks noChangeArrowheads="1"/>
          </p:cNvSpPr>
          <p:nvPr/>
        </p:nvSpPr>
        <p:spPr bwMode="gray">
          <a:xfrm>
            <a:off x="2438400" y="2357430"/>
            <a:ext cx="32893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0000"/>
                </a:solidFill>
              </a:rPr>
              <a:t>По подразделениям, периодам, номенклатуре, объектам ремонта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gray">
          <a:xfrm>
            <a:off x="2166910" y="1954214"/>
            <a:ext cx="392909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>
                <a:solidFill>
                  <a:srgbClr val="FFFFFF"/>
                </a:solidFill>
              </a:rPr>
              <a:t>Планирование снабжения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black">
          <a:xfrm>
            <a:off x="6524626" y="4071573"/>
            <a:ext cx="31242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/>
              <a:t>Для создания заказов поставщикам используется план закупок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71527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805" y="1002031"/>
            <a:ext cx="7617560" cy="51576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Заявка МТС </a:t>
            </a:r>
            <a:endParaRPr lang="en-US" sz="3600" dirty="0"/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4467807" y="5004108"/>
            <a:ext cx="4715168" cy="1656184"/>
          </a:xfrm>
          <a:prstGeom prst="wedgeRoundRectCallout">
            <a:avLst>
              <a:gd name="adj1" fmla="val -32755"/>
              <a:gd name="adj2" fmla="val -70767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Для планирования снабжения подразделений компании используется документ</a:t>
            </a:r>
          </a:p>
          <a:p>
            <a:r>
              <a:rPr lang="ru-RU" sz="1400" b="1" dirty="0"/>
              <a:t>«Заявка МТС». </a:t>
            </a:r>
            <a:r>
              <a:rPr lang="ru-RU" sz="1400" dirty="0"/>
              <a:t>Данный документ отражает потребности единицы</a:t>
            </a:r>
          </a:p>
          <a:p>
            <a:r>
              <a:rPr lang="ru-RU" sz="1400" dirty="0"/>
              <a:t>снабжения в товарах и услугах и служит</a:t>
            </a:r>
          </a:p>
          <a:p>
            <a:r>
              <a:rPr lang="ru-RU" sz="1400" dirty="0"/>
              <a:t>основой для последующего составления плана</a:t>
            </a:r>
          </a:p>
          <a:p>
            <a:r>
              <a:rPr lang="ru-RU" sz="1400" dirty="0"/>
              <a:t>Закупок, либо для выдачи товаров со склада.</a:t>
            </a:r>
          </a:p>
        </p:txBody>
      </p:sp>
    </p:spTree>
    <p:extLst>
      <p:ext uri="{BB962C8B-B14F-4D97-AF65-F5344CB8AC3E}">
        <p14:creationId xmlns:p14="http://schemas.microsoft.com/office/powerpoint/2010/main" val="6118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9" y="1804087"/>
            <a:ext cx="8776790" cy="37139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Заявка МТС </a:t>
            </a:r>
            <a:endParaRPr lang="en-US" sz="3600" b="0" dirty="0">
              <a:solidFill>
                <a:srgbClr val="05852D"/>
              </a:solidFill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6265819" y="789615"/>
            <a:ext cx="3816424" cy="1152128"/>
          </a:xfrm>
          <a:prstGeom prst="wedgeRoundRectCallout">
            <a:avLst>
              <a:gd name="adj1" fmla="val -38018"/>
              <a:gd name="adj2" fmla="val 89310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На закладке </a:t>
            </a:r>
            <a:r>
              <a:rPr lang="ru-RU" sz="1400" dirty="0"/>
              <a:t>«Товары, ОС и НМА» </a:t>
            </a:r>
            <a:r>
              <a:rPr lang="ru-RU" sz="1400" dirty="0"/>
              <a:t>указывается </a:t>
            </a:r>
            <a:r>
              <a:rPr lang="ru-RU" sz="1400" b="1" dirty="0"/>
              <a:t>перечень требуемых товаров и услуг </a:t>
            </a:r>
            <a:r>
              <a:rPr lang="ru-RU" sz="1400" dirty="0"/>
              <a:t>с </a:t>
            </a:r>
            <a:r>
              <a:rPr lang="ru-RU" sz="1400" dirty="0"/>
              <a:t>указанием</a:t>
            </a:r>
          </a:p>
          <a:p>
            <a:r>
              <a:rPr lang="ru-RU" sz="1400" dirty="0"/>
              <a:t>периода </a:t>
            </a:r>
            <a:r>
              <a:rPr lang="ru-RU" sz="1400" dirty="0"/>
              <a:t>поставки и необходимого объема.</a:t>
            </a:r>
          </a:p>
        </p:txBody>
      </p:sp>
    </p:spTree>
    <p:extLst>
      <p:ext uri="{BB962C8B-B14F-4D97-AF65-F5344CB8AC3E}">
        <p14:creationId xmlns:p14="http://schemas.microsoft.com/office/powerpoint/2010/main" val="3208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108" y="1579404"/>
            <a:ext cx="10027421" cy="3255867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 закупок</a:t>
            </a:r>
            <a:endParaRPr lang="en-US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075673" y="4835271"/>
            <a:ext cx="7008302" cy="1485181"/>
          </a:xfrm>
          <a:prstGeom prst="wedgeRoundRectCallout">
            <a:avLst>
              <a:gd name="adj1" fmla="val -25423"/>
              <a:gd name="adj2" fmla="val -70292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Документ </a:t>
            </a:r>
            <a:r>
              <a:rPr lang="ru-RU" sz="1400" b="1" dirty="0"/>
              <a:t>«План закупок» </a:t>
            </a:r>
            <a:r>
              <a:rPr lang="ru-RU" sz="1400" dirty="0"/>
              <a:t>представляет </a:t>
            </a:r>
            <a:r>
              <a:rPr lang="ru-RU" sz="1400" dirty="0"/>
              <a:t>собой </a:t>
            </a:r>
            <a:r>
              <a:rPr lang="ru-RU" sz="1400" dirty="0"/>
              <a:t>полный перечень подлежащих закупу товаров и услуг с детализацией по подразделениям и периодам. Так же в документе можно указать </a:t>
            </a:r>
            <a:r>
              <a:rPr lang="ru-RU" sz="1400" b="1" dirty="0"/>
              <a:t>приоритетность позиций</a:t>
            </a:r>
            <a:r>
              <a:rPr lang="ru-RU" sz="1400" dirty="0"/>
              <a:t>. Если поставщики по определённым номенклатурным позициям известны заранее, в плане закупок можно указать поставщиков по таким позициям.</a:t>
            </a:r>
          </a:p>
          <a:p>
            <a:r>
              <a:rPr lang="ru-RU" sz="1400" dirty="0"/>
              <a:t>План закупок может быть сформирован как на основании заявок, так и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41973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о брендбукингу Рейтинг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по брендбукингу Рейтинг 2</Template>
  <TotalTime>2489</TotalTime>
  <Words>736</Words>
  <Application>Microsoft Office PowerPoint</Application>
  <PresentationFormat>Широкоэкранный</PresentationFormat>
  <Paragraphs>104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Шаблон по брендбукингу Рейтинг</vt:lpstr>
      <vt:lpstr>Линейка «1С-Рейтинг: Финансы и Бюджетирование» Управление закупками предприятия</vt:lpstr>
      <vt:lpstr>Задачи, решаемые для руководства компании</vt:lpstr>
      <vt:lpstr>Структура подсистемы</vt:lpstr>
      <vt:lpstr>Плановая номенклатура</vt:lpstr>
      <vt:lpstr>Планирование закупок и продаж</vt:lpstr>
      <vt:lpstr>Планирование</vt:lpstr>
      <vt:lpstr>Заявка МТС </vt:lpstr>
      <vt:lpstr>Заявка МТС </vt:lpstr>
      <vt:lpstr>План закупок</vt:lpstr>
      <vt:lpstr>Формирование заказов поставщикам</vt:lpstr>
      <vt:lpstr>Контроль и учет Процесса снабжения</vt:lpstr>
      <vt:lpstr>Контрольные и учетные функции</vt:lpstr>
      <vt:lpstr>Учет цен поставщиков</vt:lpstr>
      <vt:lpstr>Анализ Исполнения заказов</vt:lpstr>
      <vt:lpstr>Аналитические возможности</vt:lpstr>
      <vt:lpstr>Анализ плана закупок </vt:lpstr>
      <vt:lpstr>Анализ исполнения заказов поставщиков</vt:lpstr>
      <vt:lpstr>Анализ исполнения заявок</vt:lpstr>
      <vt:lpstr>Анализ договора</vt:lpstr>
      <vt:lpstr>Спасибо за внимание!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Линейка «1С-Рейтинг: Финансы и Бюджетирование» Управление закупками предприятия</dc:title>
  <dc:creator>Ольга Н. Михальчук</dc:creator>
  <cp:lastModifiedBy>Ольга Н. Михальчук</cp:lastModifiedBy>
  <cp:revision>14</cp:revision>
  <dcterms:created xsi:type="dcterms:W3CDTF">2025-05-12T10:19:38Z</dcterms:created>
  <dcterms:modified xsi:type="dcterms:W3CDTF">2025-05-14T03:48:54Z</dcterms:modified>
</cp:coreProperties>
</file>